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4"/>
  </p:notesMasterIdLst>
  <p:sldIdLst>
    <p:sldId id="256" r:id="rId2"/>
    <p:sldId id="289" r:id="rId3"/>
    <p:sldId id="258" r:id="rId4"/>
    <p:sldId id="283" r:id="rId5"/>
    <p:sldId id="284" r:id="rId6"/>
    <p:sldId id="286" r:id="rId7"/>
    <p:sldId id="292" r:id="rId8"/>
    <p:sldId id="298" r:id="rId9"/>
    <p:sldId id="288" r:id="rId10"/>
    <p:sldId id="287" r:id="rId11"/>
    <p:sldId id="299" r:id="rId12"/>
    <p:sldId id="29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3898" autoAdjust="0"/>
    <p:restoredTop sz="94660"/>
  </p:normalViewPr>
  <p:slideViewPr>
    <p:cSldViewPr>
      <p:cViewPr>
        <p:scale>
          <a:sx n="112" d="100"/>
          <a:sy n="112" d="100"/>
        </p:scale>
        <p:origin x="-1356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занимающихся на этапе спортивного совершенстования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/>
          </c:spPr>
          <c:dLbls>
            <c:dLbl>
              <c:idx val="0"/>
              <c:layout>
                <c:manualLayout>
                  <c:x val="4.6296296296296433E-3"/>
                  <c:y val="7.8119357903986456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7.522604835198687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Основной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Основной</c:formatCode>
                <c:ptCount val="2"/>
                <c:pt idx="0">
                  <c:v>254</c:v>
                </c:pt>
                <c:pt idx="1">
                  <c:v>213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Численность занимающихся на этапе высшего спортивного мастерства</c:v>
                </c:pt>
              </c:strCache>
            </c:strRef>
          </c:tx>
          <c:dLbls>
            <c:dLbl>
              <c:idx val="0"/>
              <c:layout>
                <c:manualLayout>
                  <c:x val="-1.2151258870419002E-7"/>
                  <c:y val="8.1012667455985676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3.0864197530864265E-3"/>
                  <c:y val="6.9439429247987988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Лист1!$A$2:$A$3</c:f>
              <c:numCache>
                <c:formatCode>Основной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Лист1!$C$2:$C$3</c:f>
              <c:numCache>
                <c:formatCode>Основной</c:formatCode>
                <c:ptCount val="2"/>
                <c:pt idx="0">
                  <c:v>31</c:v>
                </c:pt>
                <c:pt idx="1">
                  <c:v>20</c:v>
                </c:pt>
              </c:numCache>
            </c:numRef>
          </c:val>
        </c:ser>
        <c:shape val="box"/>
        <c:axId val="55433856"/>
        <c:axId val="55385088"/>
        <c:axId val="0"/>
      </c:bar3DChart>
      <c:catAx>
        <c:axId val="55433856"/>
        <c:scaling>
          <c:orientation val="minMax"/>
        </c:scaling>
        <c:axPos val="b"/>
        <c:numFmt formatCode="Основной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385088"/>
        <c:crosses val="autoZero"/>
        <c:auto val="1"/>
        <c:lblAlgn val="ctr"/>
        <c:lblOffset val="100"/>
      </c:catAx>
      <c:valAx>
        <c:axId val="55385088"/>
        <c:scaling>
          <c:orientation val="minMax"/>
        </c:scaling>
        <c:axPos val="l"/>
        <c:majorGridlines/>
        <c:numFmt formatCode="Основной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433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679085253232461"/>
          <c:y val="0.29153761632756092"/>
          <c:w val="0.33394988820841898"/>
          <c:h val="0.35905834848523854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0.80200070477301455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51,60%</c:v>
                </c:pt>
              </c:strCache>
            </c:strRef>
          </c:tx>
          <c:explosion val="25"/>
          <c:cat>
            <c:strRef>
              <c:f>Лист1!$A$2:$A$20</c:f>
              <c:strCache>
                <c:ptCount val="18"/>
                <c:pt idx="0">
                  <c:v>СШОР им. В.И. Чаркова</c:v>
                </c:pt>
                <c:pt idx="1">
                  <c:v>СШОР единобрств</c:v>
                </c:pt>
                <c:pt idx="2">
                  <c:v>СШ (ОРК "ЦСКА-Хакасия")</c:v>
                </c:pt>
                <c:pt idx="3">
                  <c:v>У(Т)ОР</c:v>
                </c:pt>
                <c:pt idx="4">
                  <c:v>СШ Тея</c:v>
                </c:pt>
                <c:pt idx="5">
                  <c:v>КСШ</c:v>
                </c:pt>
                <c:pt idx="6">
                  <c:v>СШАС "Ирбис"</c:v>
                </c:pt>
                <c:pt idx="7">
                  <c:v>СШ "Саяны"</c:v>
                </c:pt>
                <c:pt idx="8">
                  <c:v>СШ по конному спорту</c:v>
                </c:pt>
                <c:pt idx="9">
                  <c:v>СШ "Сибиряк"</c:v>
                </c:pt>
                <c:pt idx="10">
                  <c:v>Абазинская СШ</c:v>
                </c:pt>
                <c:pt idx="11">
                  <c:v>Сорская СШ</c:v>
                </c:pt>
                <c:pt idx="12">
                  <c:v>Аскизская РСШ</c:v>
                </c:pt>
                <c:pt idx="13">
                  <c:v>Таштыпская СШ</c:v>
                </c:pt>
                <c:pt idx="14">
                  <c:v>Бейская СШ</c:v>
                </c:pt>
                <c:pt idx="15">
                  <c:v>СДЮСШОР по легкой атлетике</c:v>
                </c:pt>
                <c:pt idx="16">
                  <c:v>СДЮСШОР по настольному теннису</c:v>
                </c:pt>
                <c:pt idx="17">
                  <c:v>Усть-Абаканская СШ</c:v>
                </c:pt>
              </c:strCache>
            </c:strRef>
          </c:cat>
          <c:val>
            <c:numRef>
              <c:f>Лист1!$B$2:$B$20</c:f>
              <c:numCache>
                <c:formatCode>Основной</c:formatCode>
                <c:ptCount val="19"/>
                <c:pt idx="0">
                  <c:v>78</c:v>
                </c:pt>
                <c:pt idx="1">
                  <c:v>91</c:v>
                </c:pt>
                <c:pt idx="2">
                  <c:v>107</c:v>
                </c:pt>
                <c:pt idx="3">
                  <c:v>57</c:v>
                </c:pt>
                <c:pt idx="4">
                  <c:v>19</c:v>
                </c:pt>
                <c:pt idx="5">
                  <c:v>61</c:v>
                </c:pt>
                <c:pt idx="6">
                  <c:v>28</c:v>
                </c:pt>
                <c:pt idx="7">
                  <c:v>27</c:v>
                </c:pt>
                <c:pt idx="8">
                  <c:v>14</c:v>
                </c:pt>
                <c:pt idx="9">
                  <c:v>15</c:v>
                </c:pt>
                <c:pt idx="10">
                  <c:v>4</c:v>
                </c:pt>
                <c:pt idx="11">
                  <c:v>5</c:v>
                </c:pt>
                <c:pt idx="12">
                  <c:v>58</c:v>
                </c:pt>
                <c:pt idx="13">
                  <c:v>6</c:v>
                </c:pt>
                <c:pt idx="14">
                  <c:v>10</c:v>
                </c:pt>
                <c:pt idx="15">
                  <c:v>66</c:v>
                </c:pt>
                <c:pt idx="16">
                  <c:v>27</c:v>
                </c:pt>
                <c:pt idx="17">
                  <c:v>0</c:v>
                </c:pt>
                <c:pt idx="18">
                  <c:v>630</c:v>
                </c:pt>
              </c:numCache>
            </c:numRef>
          </c:val>
        </c:ser>
      </c:pie3DChart>
    </c:plotArea>
    <c:legend>
      <c:legendPos val="r"/>
      <c:legendEntry>
        <c:idx val="18"/>
        <c:delete val="1"/>
      </c:legendEntry>
      <c:layout>
        <c:manualLayout>
          <c:xMode val="edge"/>
          <c:yMode val="edge"/>
          <c:x val="0.80161669346597764"/>
          <c:y val="4.4996106335221706E-2"/>
          <c:w val="0.19838330653402272"/>
          <c:h val="0.95500389366477911"/>
        </c:manualLayout>
      </c:layout>
      <c:txPr>
        <a:bodyPr/>
        <a:lstStyle/>
        <a:p>
          <a:pPr>
            <a:defRPr sz="9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6505905511811026E-2"/>
          <c:y val="3.9927955409283164E-2"/>
          <c:w val="0.57158051424127543"/>
          <c:h val="0.9326313462797027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Основой состав</c:v>
                </c:pt>
              </c:strCache>
            </c:strRef>
          </c:tx>
          <c:dLbls>
            <c:dLbl>
              <c:idx val="0"/>
              <c:layout>
                <c:manualLayout>
                  <c:x val="-1.2151258870418981E-7"/>
                  <c:y val="9.5183448572612184E-2"/>
                </c:manualLayout>
              </c:layout>
              <c:showVal val="1"/>
            </c:dLbl>
            <c:dLbl>
              <c:idx val="1"/>
              <c:layout>
                <c:manualLayout>
                  <c:x val="1.5432098765432122E-3"/>
                  <c:y val="8.1185882606051404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2017 год (54 чел.)</c:v>
                </c:pt>
                <c:pt idx="1">
                  <c:v>2018 год (69 чел.)</c:v>
                </c:pt>
              </c:strCache>
            </c:strRef>
          </c:cat>
          <c:val>
            <c:numRef>
              <c:f>Лист1!$B$2:$B$3</c:f>
              <c:numCache>
                <c:formatCode>Основной</c:formatCode>
                <c:ptCount val="2"/>
                <c:pt idx="0">
                  <c:v>16</c:v>
                </c:pt>
                <c:pt idx="1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Резерв основного состава</c:v>
                </c:pt>
              </c:strCache>
            </c:strRef>
          </c:tx>
          <c:dLbls>
            <c:dLbl>
              <c:idx val="0"/>
              <c:layout>
                <c:manualLayout>
                  <c:x val="-4.6296296296296346E-3"/>
                  <c:y val="7.2787343026115114E-2"/>
                </c:manualLayout>
              </c:layout>
              <c:showVal val="1"/>
            </c:dLbl>
            <c:dLbl>
              <c:idx val="1"/>
              <c:layout>
                <c:manualLayout>
                  <c:x val="3.0864197530864235E-3"/>
                  <c:y val="6.9987829832803009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2017 год (54 чел.)</c:v>
                </c:pt>
                <c:pt idx="1">
                  <c:v>2018 год (69 чел.)</c:v>
                </c:pt>
              </c:strCache>
            </c:strRef>
          </c:cat>
          <c:val>
            <c:numRef>
              <c:f>Лист1!$C$2:$C$3</c:f>
              <c:numCache>
                <c:formatCode>Основной</c:formatCode>
                <c:ptCount val="2"/>
                <c:pt idx="0">
                  <c:v>11</c:v>
                </c:pt>
                <c:pt idx="1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Юниорский состав</c:v>
                </c:pt>
              </c:strCache>
            </c:strRef>
          </c:tx>
          <c:dLbls>
            <c:dLbl>
              <c:idx val="0"/>
              <c:layout>
                <c:manualLayout>
                  <c:x val="1.5432098765432122E-3"/>
                  <c:y val="8.3985395799363732E-2"/>
                </c:manualLayout>
              </c:layout>
              <c:showVal val="1"/>
            </c:dLbl>
            <c:dLbl>
              <c:idx val="1"/>
              <c:layout>
                <c:manualLayout>
                  <c:x val="-5.6583708480089106E-17"/>
                  <c:y val="8.9584422185988027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2017 год (54 чел.)</c:v>
                </c:pt>
                <c:pt idx="1">
                  <c:v>2018 год (69 чел.)</c:v>
                </c:pt>
              </c:strCache>
            </c:strRef>
          </c:cat>
          <c:val>
            <c:numRef>
              <c:f>Лист1!$D$2:$D$3</c:f>
              <c:numCache>
                <c:formatCode>Основной</c:formatCode>
                <c:ptCount val="2"/>
                <c:pt idx="0">
                  <c:v>9</c:v>
                </c:pt>
                <c:pt idx="1">
                  <c:v>22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Резерв юниорского состава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5.5990263866242333E-2"/>
                </c:manualLayout>
              </c:layout>
              <c:showVal val="1"/>
            </c:dLbl>
            <c:dLbl>
              <c:idx val="1"/>
              <c:layout>
                <c:manualLayout>
                  <c:x val="1.5432098765432122E-3"/>
                  <c:y val="6.3703692924386005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2017 год (54 чел.)</c:v>
                </c:pt>
                <c:pt idx="1">
                  <c:v>2018 год (69 чел.)</c:v>
                </c:pt>
              </c:strCache>
            </c:strRef>
          </c:cat>
          <c:val>
            <c:numRef>
              <c:f>Лист1!$E$2:$E$3</c:f>
              <c:numCache>
                <c:formatCode>Основной</c:formatCode>
                <c:ptCount val="2"/>
                <c:pt idx="0">
                  <c:v>1</c:v>
                </c:pt>
                <c:pt idx="1">
                  <c:v>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Юношеский состав</c:v>
                </c:pt>
              </c:strCache>
            </c:strRef>
          </c:tx>
          <c:dLbls>
            <c:dLbl>
              <c:idx val="0"/>
              <c:layout>
                <c:manualLayout>
                  <c:x val="-4.6296296296296346E-3"/>
                  <c:y val="6.9987829832803009E-2"/>
                </c:manualLayout>
              </c:layout>
              <c:showVal val="1"/>
            </c:dLbl>
            <c:dLbl>
              <c:idx val="1"/>
              <c:layout>
                <c:manualLayout>
                  <c:x val="1.5432098765432122E-3"/>
                  <c:y val="6.718832592881599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2017 год (54 чел.)</c:v>
                </c:pt>
                <c:pt idx="1">
                  <c:v>2018 год (69 чел.)</c:v>
                </c:pt>
              </c:strCache>
            </c:strRef>
          </c:cat>
          <c:val>
            <c:numRef>
              <c:f>Лист1!$F$2:$F$3</c:f>
              <c:numCache>
                <c:formatCode>Основной</c:formatCode>
                <c:ptCount val="2"/>
                <c:pt idx="0">
                  <c:v>8</c:v>
                </c:pt>
                <c:pt idx="1">
                  <c:v>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Резерв юношеского состава</c:v>
                </c:pt>
              </c:strCache>
            </c:strRef>
          </c:tx>
          <c:dLbls>
            <c:dLbl>
              <c:idx val="0"/>
              <c:layout>
                <c:manualLayout>
                  <c:x val="1.5432098765432122E-3"/>
                  <c:y val="8.6784908992675727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8.6784908992675727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/>
                      <a:t>0</a:t>
                    </a:r>
                    <a:endParaRPr lang="en-US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2017 год (54 чел.)</c:v>
                </c:pt>
                <c:pt idx="1">
                  <c:v>2018 год (69 чел.)</c:v>
                </c:pt>
              </c:strCache>
            </c:strRef>
          </c:cat>
          <c:val>
            <c:numRef>
              <c:f>Лист1!$G$2:$G$3</c:f>
              <c:numCache>
                <c:formatCode>Основной</c:formatCode>
                <c:ptCount val="2"/>
                <c:pt idx="0">
                  <c:v>9</c:v>
                </c:pt>
                <c:pt idx="1">
                  <c:v>10</c:v>
                </c:pt>
              </c:numCache>
            </c:numRef>
          </c:val>
        </c:ser>
        <c:gapDepth val="230"/>
        <c:shape val="box"/>
        <c:axId val="124733312"/>
        <c:axId val="124734848"/>
        <c:axId val="0"/>
      </c:bar3DChart>
      <c:catAx>
        <c:axId val="124733312"/>
        <c:scaling>
          <c:orientation val="minMax"/>
        </c:scaling>
        <c:axPos val="b"/>
        <c:numFmt formatCode="Основной" sourceLinked="1"/>
        <c:tickLblPos val="nextTo"/>
        <c:txPr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734848"/>
        <c:crosses val="autoZero"/>
        <c:auto val="1"/>
        <c:lblAlgn val="ctr"/>
        <c:lblOffset val="100"/>
      </c:catAx>
      <c:valAx>
        <c:axId val="124734848"/>
        <c:scaling>
          <c:orientation val="minMax"/>
        </c:scaling>
        <c:delete val="1"/>
        <c:axPos val="l"/>
        <c:numFmt formatCode="Основной" sourceLinked="1"/>
        <c:tickLblPos val="none"/>
        <c:crossAx val="124733312"/>
        <c:crosses val="autoZero"/>
        <c:crossBetween val="between"/>
      </c:valAx>
    </c:plotArea>
    <c:legend>
      <c:legendPos val="r"/>
      <c:layout/>
      <c:txPr>
        <a:bodyPr/>
        <a:lstStyle/>
        <a:p>
          <a:pPr rtl="0"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спортсменов, входивших в сборные команды России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СШ (ОРК "ЦСКА- Хакасия"</c:v>
                </c:pt>
                <c:pt idx="1">
                  <c:v>ГБУ РХ "СШОР В.И. Чаркова"</c:v>
                </c:pt>
                <c:pt idx="2">
                  <c:v>ГБУ РХ "КСШ"</c:v>
                </c:pt>
                <c:pt idx="3">
                  <c:v>ГБУ РХ "СШАС "Ирбис"</c:v>
                </c:pt>
                <c:pt idx="4">
                  <c:v>ГБПОУ РХ "У(Т)ОР"</c:v>
                </c:pt>
              </c:strCache>
            </c:strRef>
          </c:cat>
          <c:val>
            <c:numRef>
              <c:f>Лист1!$B$2:$B$6</c:f>
              <c:numCache>
                <c:formatCode>Основной</c:formatCode>
                <c:ptCount val="5"/>
                <c:pt idx="0">
                  <c:v>18</c:v>
                </c:pt>
                <c:pt idx="1">
                  <c:v>10</c:v>
                </c:pt>
                <c:pt idx="2">
                  <c:v>9</c:v>
                </c:pt>
                <c:pt idx="3">
                  <c:v>8</c:v>
                </c:pt>
                <c:pt idx="4">
                  <c:v>7</c:v>
                </c:pt>
              </c:numCache>
            </c:numRef>
          </c:val>
        </c:ser>
        <c:shape val="box"/>
        <c:axId val="124787328"/>
        <c:axId val="124789120"/>
        <c:axId val="0"/>
      </c:bar3DChart>
      <c:catAx>
        <c:axId val="12478732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789120"/>
        <c:crosses val="autoZero"/>
        <c:auto val="1"/>
        <c:lblAlgn val="ctr"/>
        <c:lblOffset val="100"/>
      </c:catAx>
      <c:valAx>
        <c:axId val="124789120"/>
        <c:scaling>
          <c:orientation val="minMax"/>
        </c:scaling>
        <c:axPos val="l"/>
        <c:majorGridlines/>
        <c:numFmt formatCode="Основной" sourceLinked="1"/>
        <c:tickLblPos val="nextTo"/>
        <c:crossAx val="1247873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E5316E-74E9-4766-BEE6-B689AEFDA7D5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C2E024-7945-42C2-940E-D7ED8AD96114}">
      <dgm:prSet custT="1"/>
      <dgm:spPr/>
      <dgm:t>
        <a:bodyPr/>
        <a:lstStyle/>
        <a:p>
          <a:pPr algn="ctr" rtl="0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Центр спортивной подготовки сборных команд Республики Хакасия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7EB6250-C09D-4E09-8A6B-D949A8AD6EA5}" type="parTrans" cxnId="{F77DC660-DC19-4B6A-AE9F-BEAA30E92E5F}">
      <dgm:prSet/>
      <dgm:spPr/>
      <dgm:t>
        <a:bodyPr/>
        <a:lstStyle/>
        <a:p>
          <a:endParaRPr lang="ru-RU"/>
        </a:p>
      </dgm:t>
    </dgm:pt>
    <dgm:pt modelId="{193DC2CA-D122-4D23-BEE7-CC1E3570B4A3}" type="sibTrans" cxnId="{F77DC660-DC19-4B6A-AE9F-BEAA30E92E5F}">
      <dgm:prSet/>
      <dgm:spPr/>
      <dgm:t>
        <a:bodyPr/>
        <a:lstStyle/>
        <a:p>
          <a:endParaRPr lang="ru-RU"/>
        </a:p>
      </dgm:t>
    </dgm:pt>
    <dgm:pt modelId="{CD553BD3-358E-4702-957F-336DA6B5B2E4}">
      <dgm:prSet custT="1"/>
      <dgm:spPr/>
      <dgm:t>
        <a:bodyPr/>
        <a:lstStyle/>
        <a:p>
          <a:pPr algn="ctr" rtl="0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Училище (техникум) олимпийского резерва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F53F704-6AEB-40F2-993B-22B0B2459AE6}" type="parTrans" cxnId="{A6F6B6AA-3790-4EA3-85B9-4443E8B458D6}">
      <dgm:prSet/>
      <dgm:spPr/>
      <dgm:t>
        <a:bodyPr/>
        <a:lstStyle/>
        <a:p>
          <a:endParaRPr lang="ru-RU"/>
        </a:p>
      </dgm:t>
    </dgm:pt>
    <dgm:pt modelId="{7F85F3C7-67F4-45CA-8D2C-12E5DD5BD7FD}" type="sibTrans" cxnId="{A6F6B6AA-3790-4EA3-85B9-4443E8B458D6}">
      <dgm:prSet/>
      <dgm:spPr/>
      <dgm:t>
        <a:bodyPr/>
        <a:lstStyle/>
        <a:p>
          <a:endParaRPr lang="ru-RU"/>
        </a:p>
      </dgm:t>
    </dgm:pt>
    <dgm:pt modelId="{BBA43674-0590-4684-AE7C-95599FD11E19}">
      <dgm:prSet custT="1"/>
      <dgm:spPr/>
      <dgm:t>
        <a:bodyPr/>
        <a:lstStyle/>
        <a:p>
          <a:pPr algn="ctr"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СШОР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E187275-C593-4FCC-9C15-196E4F5ABF97}" type="parTrans" cxnId="{BE61B47C-15E9-4AFB-8DB5-62919A1690E3}">
      <dgm:prSet/>
      <dgm:spPr/>
      <dgm:t>
        <a:bodyPr/>
        <a:lstStyle/>
        <a:p>
          <a:endParaRPr lang="ru-RU"/>
        </a:p>
      </dgm:t>
    </dgm:pt>
    <dgm:pt modelId="{EB3A51F0-1191-4092-A7BD-1B408B9D71C5}" type="sibTrans" cxnId="{BE61B47C-15E9-4AFB-8DB5-62919A1690E3}">
      <dgm:prSet/>
      <dgm:spPr/>
      <dgm:t>
        <a:bodyPr/>
        <a:lstStyle/>
        <a:p>
          <a:endParaRPr lang="ru-RU"/>
        </a:p>
      </dgm:t>
    </dgm:pt>
    <dgm:pt modelId="{C6BBD0D9-6843-4BBB-A6EB-5946C4394B9E}">
      <dgm:prSet custT="1"/>
      <dgm:spPr/>
      <dgm:t>
        <a:bodyPr/>
        <a:lstStyle/>
        <a:p>
          <a:pPr algn="ctr" rtl="0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12 СШ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64313A9-0DF5-4933-B125-AEC97CCD2279}" type="parTrans" cxnId="{7678CB89-BA90-4EFD-ABF8-62909FAFCD9D}">
      <dgm:prSet/>
      <dgm:spPr/>
      <dgm:t>
        <a:bodyPr/>
        <a:lstStyle/>
        <a:p>
          <a:endParaRPr lang="ru-RU"/>
        </a:p>
      </dgm:t>
    </dgm:pt>
    <dgm:pt modelId="{1F6F8A06-24DB-463A-AFA8-AA7196A4E4F8}" type="sibTrans" cxnId="{7678CB89-BA90-4EFD-ABF8-62909FAFCD9D}">
      <dgm:prSet/>
      <dgm:spPr/>
      <dgm:t>
        <a:bodyPr/>
        <a:lstStyle/>
        <a:p>
          <a:endParaRPr lang="ru-RU"/>
        </a:p>
      </dgm:t>
    </dgm:pt>
    <dgm:pt modelId="{AD72B140-0276-4EE9-8995-2805BDBB4B7F}">
      <dgm:prSet custT="1"/>
      <dgm:spPr/>
      <dgm:t>
        <a:bodyPr/>
        <a:lstStyle/>
        <a:p>
          <a:pPr algn="ctr" rtl="0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2 СДЮ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C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ШОР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D63655B-2A57-486E-B3B2-D704ABC451AF}" type="parTrans" cxnId="{8BFC714A-F417-4397-BDC2-5E5D8B8B983F}">
      <dgm:prSet/>
      <dgm:spPr/>
      <dgm:t>
        <a:bodyPr/>
        <a:lstStyle/>
        <a:p>
          <a:endParaRPr lang="ru-RU"/>
        </a:p>
      </dgm:t>
    </dgm:pt>
    <dgm:pt modelId="{958598C5-9F52-40B9-AE3C-21BA3BBDF8A4}" type="sibTrans" cxnId="{8BFC714A-F417-4397-BDC2-5E5D8B8B983F}">
      <dgm:prSet/>
      <dgm:spPr/>
      <dgm:t>
        <a:bodyPr/>
        <a:lstStyle/>
        <a:p>
          <a:endParaRPr lang="ru-RU"/>
        </a:p>
      </dgm:t>
    </dgm:pt>
    <dgm:pt modelId="{41CAA08B-D8B1-4D7C-BD30-E9359B123186}">
      <dgm:prSet custT="1"/>
      <dgm:spPr/>
      <dgm:t>
        <a:bodyPr/>
        <a:lstStyle/>
        <a:p>
          <a:pPr algn="ctr" rtl="0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СШАС «Ирбис»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E892865A-78EA-4584-A416-9F67481B829B}" type="parTrans" cxnId="{2FCD4D22-C7B2-48E8-BA16-DD84E482FE98}">
      <dgm:prSet/>
      <dgm:spPr/>
      <dgm:t>
        <a:bodyPr/>
        <a:lstStyle/>
        <a:p>
          <a:endParaRPr lang="ru-RU"/>
        </a:p>
      </dgm:t>
    </dgm:pt>
    <dgm:pt modelId="{578634B0-3688-420F-A843-E933D9EDB3CF}" type="sibTrans" cxnId="{2FCD4D22-C7B2-48E8-BA16-DD84E482FE98}">
      <dgm:prSet/>
      <dgm:spPr/>
      <dgm:t>
        <a:bodyPr/>
        <a:lstStyle/>
        <a:p>
          <a:endParaRPr lang="ru-RU"/>
        </a:p>
      </dgm:t>
    </dgm:pt>
    <dgm:pt modelId="{4235D5AD-DCDF-4E1A-968F-39F1E5D06C13}" type="pres">
      <dgm:prSet presAssocID="{99E5316E-74E9-4766-BEE6-B689AEFDA7D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A0762F-309F-42C5-9E5B-AB1077A78854}" type="pres">
      <dgm:prSet presAssocID="{99C2E024-7945-42C2-940E-D7ED8AD96114}" presName="parentText" presStyleLbl="node1" presStyleIdx="0" presStyleCnt="6" custScaleY="107588" custLinFactY="-64175" custLinFactNeighborX="87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B1A93A-4463-425F-A8CF-9A14611F5388}" type="pres">
      <dgm:prSet presAssocID="{193DC2CA-D122-4D23-BEE7-CC1E3570B4A3}" presName="spacer" presStyleCnt="0"/>
      <dgm:spPr/>
    </dgm:pt>
    <dgm:pt modelId="{CD15A977-7D37-47CE-90E3-95225D801358}" type="pres">
      <dgm:prSet presAssocID="{CD553BD3-358E-4702-957F-336DA6B5B2E4}" presName="parentText" presStyleLbl="node1" presStyleIdx="1" presStyleCnt="6" custScaleY="84901" custLinFactNeighborY="228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E7A8C4-C460-4360-AC7A-C01230888EFE}" type="pres">
      <dgm:prSet presAssocID="{7F85F3C7-67F4-45CA-8D2C-12E5DD5BD7FD}" presName="spacer" presStyleCnt="0"/>
      <dgm:spPr/>
    </dgm:pt>
    <dgm:pt modelId="{1CA5CA60-DE03-40F4-A2C3-E8994CBD867F}" type="pres">
      <dgm:prSet presAssocID="{BBA43674-0590-4684-AE7C-95599FD11E19}" presName="parentText" presStyleLbl="node1" presStyleIdx="2" presStyleCnt="6" custScaleY="82576" custLinFactNeighborY="62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1AF557-BD7F-4CD2-BFF1-0D1AFC9A0E3A}" type="pres">
      <dgm:prSet presAssocID="{EB3A51F0-1191-4092-A7BD-1B408B9D71C5}" presName="spacer" presStyleCnt="0"/>
      <dgm:spPr/>
    </dgm:pt>
    <dgm:pt modelId="{0DACEE15-507A-42C6-ADD7-C8110AB50C48}" type="pres">
      <dgm:prSet presAssocID="{C6BBD0D9-6843-4BBB-A6EB-5946C4394B9E}" presName="parentText" presStyleLbl="node1" presStyleIdx="3" presStyleCnt="6" custScaleX="99497" custScaleY="98349" custLinFactNeighborX="-251" custLinFactNeighborY="173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E5A98-5A28-4D2E-87D6-ABBA36AA8211}" type="pres">
      <dgm:prSet presAssocID="{1F6F8A06-24DB-463A-AFA8-AA7196A4E4F8}" presName="spacer" presStyleCnt="0"/>
      <dgm:spPr/>
    </dgm:pt>
    <dgm:pt modelId="{67E87068-BB12-40AB-B7BA-8B696B80925C}" type="pres">
      <dgm:prSet presAssocID="{AD72B140-0276-4EE9-8995-2805BDBB4B7F}" presName="parentText" presStyleLbl="node1" presStyleIdx="4" presStyleCnt="6" custScaleY="93099" custLinFactY="266083" custLinFactNeighborX="-2499" custLinFactNeighborY="3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EAB53-2F7C-4932-8E4B-5DC7F09DF70C}" type="pres">
      <dgm:prSet presAssocID="{958598C5-9F52-40B9-AE3C-21BA3BBDF8A4}" presName="spacer" presStyleCnt="0"/>
      <dgm:spPr/>
    </dgm:pt>
    <dgm:pt modelId="{7D5E7FE2-A097-40C5-AFD9-02681C56A58C}" type="pres">
      <dgm:prSet presAssocID="{41CAA08B-D8B1-4D7C-BD30-E9359B123186}" presName="parentText" presStyleLbl="node1" presStyleIdx="5" presStyleCnt="6" custScaleY="86428" custLinFactY="-8738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62468C-9361-4251-B949-540930A527AA}" type="presOf" srcId="{99C2E024-7945-42C2-940E-D7ED8AD96114}" destId="{61A0762F-309F-42C5-9E5B-AB1077A78854}" srcOrd="0" destOrd="0" presId="urn:microsoft.com/office/officeart/2005/8/layout/vList2"/>
    <dgm:cxn modelId="{0C818FC6-E317-4738-A9DB-5BE6288C19BB}" type="presOf" srcId="{41CAA08B-D8B1-4D7C-BD30-E9359B123186}" destId="{7D5E7FE2-A097-40C5-AFD9-02681C56A58C}" srcOrd="0" destOrd="0" presId="urn:microsoft.com/office/officeart/2005/8/layout/vList2"/>
    <dgm:cxn modelId="{2BDE592E-FEF8-4570-AE2C-2A0C3EB968C0}" type="presOf" srcId="{99E5316E-74E9-4766-BEE6-B689AEFDA7D5}" destId="{4235D5AD-DCDF-4E1A-968F-39F1E5D06C13}" srcOrd="0" destOrd="0" presId="urn:microsoft.com/office/officeart/2005/8/layout/vList2"/>
    <dgm:cxn modelId="{4773F31A-08B5-448E-B4B9-076E53D73045}" type="presOf" srcId="{CD553BD3-358E-4702-957F-336DA6B5B2E4}" destId="{CD15A977-7D37-47CE-90E3-95225D801358}" srcOrd="0" destOrd="0" presId="urn:microsoft.com/office/officeart/2005/8/layout/vList2"/>
    <dgm:cxn modelId="{8BFC714A-F417-4397-BDC2-5E5D8B8B983F}" srcId="{99E5316E-74E9-4766-BEE6-B689AEFDA7D5}" destId="{AD72B140-0276-4EE9-8995-2805BDBB4B7F}" srcOrd="4" destOrd="0" parTransId="{6D63655B-2A57-486E-B3B2-D704ABC451AF}" sibTransId="{958598C5-9F52-40B9-AE3C-21BA3BBDF8A4}"/>
    <dgm:cxn modelId="{A6F6B6AA-3790-4EA3-85B9-4443E8B458D6}" srcId="{99E5316E-74E9-4766-BEE6-B689AEFDA7D5}" destId="{CD553BD3-358E-4702-957F-336DA6B5B2E4}" srcOrd="1" destOrd="0" parTransId="{9F53F704-6AEB-40F2-993B-22B0B2459AE6}" sibTransId="{7F85F3C7-67F4-45CA-8D2C-12E5DD5BD7FD}"/>
    <dgm:cxn modelId="{DE6306C3-3E3A-4AA3-B4FD-76AF96BCDC59}" type="presOf" srcId="{AD72B140-0276-4EE9-8995-2805BDBB4B7F}" destId="{67E87068-BB12-40AB-B7BA-8B696B80925C}" srcOrd="0" destOrd="0" presId="urn:microsoft.com/office/officeart/2005/8/layout/vList2"/>
    <dgm:cxn modelId="{7678CB89-BA90-4EFD-ABF8-62909FAFCD9D}" srcId="{99E5316E-74E9-4766-BEE6-B689AEFDA7D5}" destId="{C6BBD0D9-6843-4BBB-A6EB-5946C4394B9E}" srcOrd="3" destOrd="0" parTransId="{164313A9-0DF5-4933-B125-AEC97CCD2279}" sibTransId="{1F6F8A06-24DB-463A-AFA8-AA7196A4E4F8}"/>
    <dgm:cxn modelId="{AB58D723-1EFE-4866-9CBC-1B246AD3A7B7}" type="presOf" srcId="{C6BBD0D9-6843-4BBB-A6EB-5946C4394B9E}" destId="{0DACEE15-507A-42C6-ADD7-C8110AB50C48}" srcOrd="0" destOrd="0" presId="urn:microsoft.com/office/officeart/2005/8/layout/vList2"/>
    <dgm:cxn modelId="{BE61B47C-15E9-4AFB-8DB5-62919A1690E3}" srcId="{99E5316E-74E9-4766-BEE6-B689AEFDA7D5}" destId="{BBA43674-0590-4684-AE7C-95599FD11E19}" srcOrd="2" destOrd="0" parTransId="{1E187275-C593-4FCC-9C15-196E4F5ABF97}" sibTransId="{EB3A51F0-1191-4092-A7BD-1B408B9D71C5}"/>
    <dgm:cxn modelId="{A1A6B338-0E00-400C-85D6-CCBAF76F739E}" type="presOf" srcId="{BBA43674-0590-4684-AE7C-95599FD11E19}" destId="{1CA5CA60-DE03-40F4-A2C3-E8994CBD867F}" srcOrd="0" destOrd="0" presId="urn:microsoft.com/office/officeart/2005/8/layout/vList2"/>
    <dgm:cxn modelId="{F77DC660-DC19-4B6A-AE9F-BEAA30E92E5F}" srcId="{99E5316E-74E9-4766-BEE6-B689AEFDA7D5}" destId="{99C2E024-7945-42C2-940E-D7ED8AD96114}" srcOrd="0" destOrd="0" parTransId="{07EB6250-C09D-4E09-8A6B-D949A8AD6EA5}" sibTransId="{193DC2CA-D122-4D23-BEE7-CC1E3570B4A3}"/>
    <dgm:cxn modelId="{2FCD4D22-C7B2-48E8-BA16-DD84E482FE98}" srcId="{99E5316E-74E9-4766-BEE6-B689AEFDA7D5}" destId="{41CAA08B-D8B1-4D7C-BD30-E9359B123186}" srcOrd="5" destOrd="0" parTransId="{E892865A-78EA-4584-A416-9F67481B829B}" sibTransId="{578634B0-3688-420F-A843-E933D9EDB3CF}"/>
    <dgm:cxn modelId="{38EA1CE3-5377-4637-AE6D-C7209983677E}" type="presParOf" srcId="{4235D5AD-DCDF-4E1A-968F-39F1E5D06C13}" destId="{61A0762F-309F-42C5-9E5B-AB1077A78854}" srcOrd="0" destOrd="0" presId="urn:microsoft.com/office/officeart/2005/8/layout/vList2"/>
    <dgm:cxn modelId="{A7375B08-6EC6-4C1A-BA70-BE1CE492CBC6}" type="presParOf" srcId="{4235D5AD-DCDF-4E1A-968F-39F1E5D06C13}" destId="{D9B1A93A-4463-425F-A8CF-9A14611F5388}" srcOrd="1" destOrd="0" presId="urn:microsoft.com/office/officeart/2005/8/layout/vList2"/>
    <dgm:cxn modelId="{3BA643D4-D32E-4D12-A50E-662974992F66}" type="presParOf" srcId="{4235D5AD-DCDF-4E1A-968F-39F1E5D06C13}" destId="{CD15A977-7D37-47CE-90E3-95225D801358}" srcOrd="2" destOrd="0" presId="urn:microsoft.com/office/officeart/2005/8/layout/vList2"/>
    <dgm:cxn modelId="{B945A121-37C5-4D4D-B163-391FF01DDD3C}" type="presParOf" srcId="{4235D5AD-DCDF-4E1A-968F-39F1E5D06C13}" destId="{A6E7A8C4-C460-4360-AC7A-C01230888EFE}" srcOrd="3" destOrd="0" presId="urn:microsoft.com/office/officeart/2005/8/layout/vList2"/>
    <dgm:cxn modelId="{92F3984D-6DB2-47D9-BA4C-287AE1E751E7}" type="presParOf" srcId="{4235D5AD-DCDF-4E1A-968F-39F1E5D06C13}" destId="{1CA5CA60-DE03-40F4-A2C3-E8994CBD867F}" srcOrd="4" destOrd="0" presId="urn:microsoft.com/office/officeart/2005/8/layout/vList2"/>
    <dgm:cxn modelId="{D0CCCC73-BB6C-4D87-91CD-760A8E6BA9FC}" type="presParOf" srcId="{4235D5AD-DCDF-4E1A-968F-39F1E5D06C13}" destId="{201AF557-BD7F-4CD2-BFF1-0D1AFC9A0E3A}" srcOrd="5" destOrd="0" presId="urn:microsoft.com/office/officeart/2005/8/layout/vList2"/>
    <dgm:cxn modelId="{5856AC56-0A9F-4D9C-8C2D-A05F9BD8DB74}" type="presParOf" srcId="{4235D5AD-DCDF-4E1A-968F-39F1E5D06C13}" destId="{0DACEE15-507A-42C6-ADD7-C8110AB50C48}" srcOrd="6" destOrd="0" presId="urn:microsoft.com/office/officeart/2005/8/layout/vList2"/>
    <dgm:cxn modelId="{974EE031-13CB-4785-AB61-ADE88120C5C4}" type="presParOf" srcId="{4235D5AD-DCDF-4E1A-968F-39F1E5D06C13}" destId="{985E5A98-5A28-4D2E-87D6-ABBA36AA8211}" srcOrd="7" destOrd="0" presId="urn:microsoft.com/office/officeart/2005/8/layout/vList2"/>
    <dgm:cxn modelId="{23525026-C096-493A-AF86-50C0241159BE}" type="presParOf" srcId="{4235D5AD-DCDF-4E1A-968F-39F1E5D06C13}" destId="{67E87068-BB12-40AB-B7BA-8B696B80925C}" srcOrd="8" destOrd="0" presId="urn:microsoft.com/office/officeart/2005/8/layout/vList2"/>
    <dgm:cxn modelId="{C643DC38-D208-429D-9666-181FDADFADCA}" type="presParOf" srcId="{4235D5AD-DCDF-4E1A-968F-39F1E5D06C13}" destId="{917EAB53-2F7C-4932-8E4B-5DC7F09DF70C}" srcOrd="9" destOrd="0" presId="urn:microsoft.com/office/officeart/2005/8/layout/vList2"/>
    <dgm:cxn modelId="{545EEAA8-6053-456B-AF07-D8EEB596D8EB}" type="presParOf" srcId="{4235D5AD-DCDF-4E1A-968F-39F1E5D06C13}" destId="{7D5E7FE2-A097-40C5-AFD9-02681C56A58C}" srcOrd="1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A0762F-309F-42C5-9E5B-AB1077A78854}">
      <dsp:nvSpPr>
        <dsp:cNvPr id="0" name=""/>
        <dsp:cNvSpPr/>
      </dsp:nvSpPr>
      <dsp:spPr>
        <a:xfrm>
          <a:off x="0" y="0"/>
          <a:ext cx="8229599" cy="7854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Центр спортивной подготовки сборных команд Республики Хакасия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8229599" cy="785478"/>
      </dsp:txXfrm>
    </dsp:sp>
    <dsp:sp modelId="{CD15A977-7D37-47CE-90E3-95225D801358}">
      <dsp:nvSpPr>
        <dsp:cNvPr id="0" name=""/>
        <dsp:cNvSpPr/>
      </dsp:nvSpPr>
      <dsp:spPr>
        <a:xfrm>
          <a:off x="0" y="936104"/>
          <a:ext cx="8229599" cy="6198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Училище (техникум) олимпийского резерва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936104"/>
        <a:ext cx="8229599" cy="619845"/>
      </dsp:txXfrm>
    </dsp:sp>
    <dsp:sp modelId="{1CA5CA60-DE03-40F4-A2C3-E8994CBD867F}">
      <dsp:nvSpPr>
        <dsp:cNvPr id="0" name=""/>
        <dsp:cNvSpPr/>
      </dsp:nvSpPr>
      <dsp:spPr>
        <a:xfrm>
          <a:off x="0" y="1649573"/>
          <a:ext cx="8229599" cy="6028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СШОР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649573"/>
        <a:ext cx="8229599" cy="602870"/>
      </dsp:txXfrm>
    </dsp:sp>
    <dsp:sp modelId="{0DACEE15-507A-42C6-ADD7-C8110AB50C48}">
      <dsp:nvSpPr>
        <dsp:cNvPr id="0" name=""/>
        <dsp:cNvSpPr/>
      </dsp:nvSpPr>
      <dsp:spPr>
        <a:xfrm>
          <a:off x="41" y="2377297"/>
          <a:ext cx="8188205" cy="718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12 СШ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" y="2377297"/>
        <a:ext cx="8188205" cy="718026"/>
      </dsp:txXfrm>
    </dsp:sp>
    <dsp:sp modelId="{67E87068-BB12-40AB-B7BA-8B696B80925C}">
      <dsp:nvSpPr>
        <dsp:cNvPr id="0" name=""/>
        <dsp:cNvSpPr/>
      </dsp:nvSpPr>
      <dsp:spPr>
        <a:xfrm>
          <a:off x="0" y="3944094"/>
          <a:ext cx="8229599" cy="6796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2 СДЮ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C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ШОР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944094"/>
        <a:ext cx="8229599" cy="679697"/>
      </dsp:txXfrm>
    </dsp:sp>
    <dsp:sp modelId="{7D5E7FE2-A097-40C5-AFD9-02681C56A58C}">
      <dsp:nvSpPr>
        <dsp:cNvPr id="0" name=""/>
        <dsp:cNvSpPr/>
      </dsp:nvSpPr>
      <dsp:spPr>
        <a:xfrm>
          <a:off x="0" y="3229865"/>
          <a:ext cx="8229599" cy="6309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СШАС «Ирбис»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229865"/>
        <a:ext cx="8229599" cy="6309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0.06763</cdr:x>
      <cdr:y>0.81384</cdr:y>
    </cdr:from>
    <cdr:to>
      <cdr:x>0.21135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064" y="3997425"/>
          <a:ext cx="122413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0.05072</cdr:x>
      <cdr:y>0.73301</cdr:y>
    </cdr:from>
    <cdr:to>
      <cdr:x>0.18599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2048" y="3600400"/>
          <a:ext cx="1152128" cy="1311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48, 4</a:t>
          </a:r>
          <a:r>
            <a:rPr lang="ru-RU" sz="2000" b="1" dirty="0" smtClean="0"/>
            <a:t> %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0.59178</cdr:x>
      <cdr:y>0.83563</cdr:y>
    </cdr:from>
    <cdr:to>
      <cdr:x>0.69913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40560" y="4104455"/>
          <a:ext cx="914400" cy="8073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51,6 %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38ACF-B05A-4565-B10A-3761D38127B1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54D93-4521-46B2-902D-C8DDF8A44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54D93-4521-46B2-902D-C8DDF8A4470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0D7C-590F-495D-A66B-BBFE35701C8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46C0-1585-42A2-9EC5-1227A902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0D7C-590F-495D-A66B-BBFE35701C8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46C0-1585-42A2-9EC5-1227A902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0D7C-590F-495D-A66B-BBFE35701C8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46C0-1585-42A2-9EC5-1227A902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0D7C-590F-495D-A66B-BBFE35701C8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46C0-1585-42A2-9EC5-1227A902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0D7C-590F-495D-A66B-BBFE35701C8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46C0-1585-42A2-9EC5-1227A902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0D7C-590F-495D-A66B-BBFE35701C8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46C0-1585-42A2-9EC5-1227A902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0D7C-590F-495D-A66B-BBFE35701C8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46C0-1585-42A2-9EC5-1227A902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0D7C-590F-495D-A66B-BBFE35701C8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46C0-1585-42A2-9EC5-1227A902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0D7C-590F-495D-A66B-BBFE35701C8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46C0-1585-42A2-9EC5-1227A902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0D7C-590F-495D-A66B-BBFE35701C8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46C0-1585-42A2-9EC5-1227A902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0D7C-590F-495D-A66B-BBFE35701C8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A746C0-1585-42A2-9EC5-1227A9025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4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AC0D7C-590F-495D-A66B-BBFE35701C8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A746C0-1585-42A2-9EC5-1227A90259B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992888" cy="5040560"/>
          </a:xfrm>
        </p:spPr>
        <p:txBody>
          <a:bodyPr>
            <a:normAutofit fontScale="85000" lnSpcReduction="20000"/>
          </a:bodyPr>
          <a:lstStyle/>
          <a:p>
            <a:pPr algn="ctr"/>
            <a:endParaRPr lang="ru-RU" sz="39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39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3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«Итоги и результаты подготовки спортивного резерва для сборных команд Республики Хакасия и Российской Федерации за 2018 год»</a:t>
            </a:r>
          </a:p>
          <a:p>
            <a:endParaRPr lang="ru-RU" sz="21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1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100" b="1" dirty="0" smtClean="0">
              <a:solidFill>
                <a:schemeClr val="accent1">
                  <a:lumMod val="75000"/>
                </a:schemeClr>
              </a:solidFill>
              <a:latin typeface="Bahnschrift SemiLight" pitchFamily="34" charset="0"/>
            </a:endParaRPr>
          </a:p>
          <a:p>
            <a:endParaRPr lang="ru-RU" sz="21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1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>
              <a:spcBef>
                <a:spcPts val="0"/>
              </a:spcBef>
            </a:pPr>
            <a:endParaRPr lang="ru-RU" sz="21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>
              <a:spcBef>
                <a:spcPts val="0"/>
              </a:spcBef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</a:t>
            </a:r>
          </a:p>
          <a:p>
            <a:pPr marL="0">
              <a:spcBef>
                <a:spcPts val="0"/>
              </a:spcBef>
            </a:pPr>
            <a:endParaRPr lang="ru-RU" sz="21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algn="r">
              <a:spcBef>
                <a:spcPts val="0"/>
              </a:spcBef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</a:t>
            </a:r>
            <a:endParaRPr lang="ru-RU" dirty="0"/>
          </a:p>
        </p:txBody>
      </p:sp>
      <p:pic>
        <p:nvPicPr>
          <p:cNvPr id="1026" name="Picture 2" descr="C:\Users\Анастасия Сергеевна\AppData\Roaming\Mail.Ru\Agent\0001\content.cache\3eb7405465c10f3444779d17c562bd6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648072" cy="567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373616" cy="72008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спортсменов, входивших в спортивные сборные команды Российской Федерации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700807"/>
          <a:ext cx="8229600" cy="4539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696"/>
                <a:gridCol w="1368152"/>
                <a:gridCol w="1625352"/>
                <a:gridCol w="2057400"/>
              </a:tblGrid>
              <a:tr h="68590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Спортивные организации с наименованием «олимпийский»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Динамика изменений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59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ГБУ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РХ «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СШОР им. В.И.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Чаркова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+ 2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194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ГБУ РХ «СШОР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единоборств»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+ 2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194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СШ (ОРК «ЦСКА-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Хакасия»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194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ГБПОУ РХ «У(Т)ОР»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590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МБУДО «СДЮСШОР по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настольному теннису»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- 1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590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МБУДО «СДЮСШОР по легкой атлетике»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1945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Анастасия Сергеевна\AppData\Roaming\Mail.Ru\Agent\0001\content.cache\3eb7405465c10f3444779d17c562bd6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648072" cy="567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373616" cy="72008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спортсменов, входивших в спортивные сборные команды Российской Федерации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700807"/>
          <a:ext cx="8229600" cy="3632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696"/>
                <a:gridCol w="1368152"/>
                <a:gridCol w="1625352"/>
                <a:gridCol w="2057400"/>
              </a:tblGrid>
              <a:tr h="68590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Спортивные организации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Динамика изменений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977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ГБУ РХ «КСШ»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+ 5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194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ГБУ РХ «СШАС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«Ирбис»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194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МБУ «СШ «Сибиряк»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194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МБУ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 «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Усть-Абаканская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СШ»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0711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Иные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организации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- 3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1945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Лучшие спортивные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подготовке спортсменов в сборные команды Российской Федерации по итогам 2018 года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780696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Спортивные организации, осуществляющие спортивную подготовку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229600" cy="4623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Анастасия Сергеевна\AppData\Roaming\Mail.Ru\Agent\0001\content.cache\3eb7405465c10f3444779d17c562bd6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116632"/>
            <a:ext cx="648072" cy="567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10160" cy="100811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Численность занимающихся на этапах совершенствования спортивного мастерства и высшего спортивного мастерства 2017-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гг.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Анастасия Сергеевна\AppData\Roaming\Mail.Ru\Agent\0001\content.cache\3eb7405465c10f3444779d17c562bd6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6632"/>
            <a:ext cx="648072" cy="567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Численность занимающихся на этапе ВСМ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5" y="1581369"/>
          <a:ext cx="8064896" cy="4439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7"/>
                <a:gridCol w="1728192"/>
                <a:gridCol w="1368152"/>
                <a:gridCol w="1296145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Спортивные организации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Динамика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изменений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ГБУ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РХ «СШОР им. В.И. </a:t>
                      </a:r>
                      <a:r>
                        <a:rPr lang="ru-RU" sz="18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Чаркова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+ 1</a:t>
                      </a:r>
                    </a:p>
                  </a:txBody>
                  <a:tcPr/>
                </a:tc>
              </a:tr>
              <a:tr h="851042">
                <a:tc>
                  <a:txBody>
                    <a:bodyPr/>
                    <a:lstStyle/>
                    <a:p>
                      <a:pPr algn="l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АУ РХ «СШ «Тея»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l"/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СШ (ОРК «ЦСКА –Хакасия»)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6853">
                <a:tc>
                  <a:txBody>
                    <a:bodyPr/>
                    <a:lstStyle/>
                    <a:p>
                      <a:pPr algn="l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МБУДО</a:t>
                      </a:r>
                      <a:r>
                        <a:rPr lang="ru-RU" baseline="0" dirty="0" smtClean="0"/>
                        <a:t> «СДЮСШОР по легкой атлетике»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32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Анастасия Сергеевна\AppData\Roaming\Mail.Ru\Agent\0001\content.cache\3eb7405465c10f3444779d17c562bd6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648072" cy="567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43204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Численность занимающихся на этапе ССМ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67544" y="1199353"/>
          <a:ext cx="8229600" cy="5475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768"/>
                <a:gridCol w="1501824"/>
                <a:gridCol w="1512168"/>
                <a:gridCol w="1388840"/>
              </a:tblGrid>
              <a:tr h="6105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Спортивные организации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Динамика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изменений</a:t>
                      </a:r>
                      <a:endParaRPr lang="ru-RU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9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ГБУ РХ «СШОР им. В.И.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Чаркова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+ 11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9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ГБУ РХ  «СШОР единоборств»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+ 6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9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«ЦСКА- Хакасия»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- 12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9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АУ РХ «СШ «Тея»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- 9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9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АУ РХ «СШ «Саяны»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- 1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9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ГБУ РХ «КСШ»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- 9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9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ГБПОУ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РХ «У(Т)ОР»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- 19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9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МБУ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Таштыпская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СШ»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9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МБУ «Абазинская СШ»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- 5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458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МБУДО «СДЮСШОР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 легкой атлетике»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244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МБУДО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«СДЮШОР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настольного тенниса»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- 3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912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254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213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- 41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Анастасия Сергеевна\AppData\Roaming\Mail.Ru\Agent\0001\content.cache\3eb7405465c10f3444779d17c562bd6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648072" cy="567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спортсменов, включенных в спортивные сборные команды Республики Хакасия на 2018 год, от организаций, осуществляющих спортивную подготовку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1340768"/>
          <a:ext cx="8517632" cy="491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C:\Users\Анастасия Сергеевна\AppData\Roaming\Mail.Ru\Agent\0001\content.cache\3eb7405465c10f3444779d17c562bd6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6632"/>
            <a:ext cx="648072" cy="567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спортсменов , входивших в спортивные сборные команды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Республики Хакасия, от общего числа занимающихся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4756773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674640"/>
                <a:gridCol w="1573832"/>
                <a:gridCol w="1728192"/>
                <a:gridCol w="2252936"/>
              </a:tblGrid>
              <a:tr h="696084"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Спортивная организация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количество спортсменов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спортсменов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составе сборных команд РХ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Доля спортсменов , входивших</a:t>
                      </a:r>
                      <a:r>
                        <a:rPr lang="ru-RU" sz="1200" baseline="0" dirty="0" smtClean="0"/>
                        <a:t> в </a:t>
                      </a:r>
                      <a:r>
                        <a:rPr lang="ru-RU" sz="1200" dirty="0" smtClean="0"/>
                        <a:t>сборные команды РХ от общего числа занимающихся, процентов</a:t>
                      </a:r>
                      <a:endParaRPr lang="ru-RU" sz="1200" dirty="0"/>
                    </a:p>
                  </a:txBody>
                  <a:tcPr/>
                </a:tc>
              </a:tr>
              <a:tr h="56364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ГБУ РХ «СШОР им. В.И.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Чаркова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13,5 %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3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ГБУ РХ «СШОР единоборств»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680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13,3 %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66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ГБПОУ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РХ «У(Т)ОР»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66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 (ОРК «ЦСКА-Хакасия»)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33,5 %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2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ГБУ РХ «КСШ»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23,9 %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2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АУ РХ «СШ «Тея»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8,2 %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32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ГАУ РХ «СШ по конному спорту им. А.А. Магдалина»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9,3 %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2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АУ РХ «СШ «Саяны»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383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2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ГБУ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РХ «СШАС «Ирбис»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35,8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Анастасия Сергеевна\AppData\Roaming\Mail.Ru\Agent\0001\content.cache\3eb7405465c10f3444779d17c562bd6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648072" cy="567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спортсменов , входивших в спортивные сборные команды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Республики Хакасия, от общего числа занимающихся</a:t>
            </a:r>
            <a:endParaRPr lang="ru-RU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5076145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674640"/>
                <a:gridCol w="1573832"/>
                <a:gridCol w="1728192"/>
                <a:gridCol w="2252936"/>
              </a:tblGrid>
              <a:tr h="696084"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Спортивная организация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количество спортсменов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спортсменов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составе сборных команд РХ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Доля спортсменов , входивших</a:t>
                      </a:r>
                      <a:r>
                        <a:rPr lang="ru-RU" sz="1200" baseline="0" dirty="0" smtClean="0"/>
                        <a:t> в </a:t>
                      </a:r>
                      <a:r>
                        <a:rPr lang="ru-RU" sz="1200" dirty="0" smtClean="0"/>
                        <a:t>сборные команды РХ от общего числа занимающихся, процентов</a:t>
                      </a:r>
                    </a:p>
                  </a:txBody>
                  <a:tcPr/>
                </a:tc>
              </a:tr>
              <a:tr h="56364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МБУ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«СШ Сибиряк»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3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МБУ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«Абазинская СШ»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66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МБУ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Сорская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СШ»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1,3 %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66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МБУ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«РСШ им. С.З.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Карамчакова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1030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2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МБУ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Бейская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СШ»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3,3 %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2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МБУ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Таштыпская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СШ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32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МБУДО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«СДЮСШОР по легкой атлетике»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26,2 %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2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МБУДО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«СДЮСШОР по настольному теннису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22,6 %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2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МБУДО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Усть-Абаканская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СШ»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335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Анастасия Сергеевна\AppData\Roaming\Mail.Ru\Agent\0001\content.cache\3eb7405465c10f3444779d17c562bd6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6632"/>
            <a:ext cx="648072" cy="567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спортсменов в составе спортивных сборных команд Российской Федерации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844824"/>
          <a:ext cx="8229600" cy="47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Анастасия Сергеевна\AppData\Roaming\Mail.Ru\Agent\0001\content.cache\3eb7405465c10f3444779d17c562bd6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6632"/>
            <a:ext cx="648072" cy="567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3456</TotalTime>
  <Words>745</Words>
  <Application>Microsoft Office PowerPoint</Application>
  <PresentationFormat>Экран (4:3)</PresentationFormat>
  <Paragraphs>286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Спортивные организации, осуществляющие спортивную подготовку</vt:lpstr>
      <vt:lpstr>Численность занимающихся на этапах совершенствования спортивного мастерства и высшего спортивного мастерства 2017-2018 гг.</vt:lpstr>
      <vt:lpstr>Численность занимающихся на этапе ВСМ</vt:lpstr>
      <vt:lpstr>Численность занимающихся на этапе ССМ</vt:lpstr>
      <vt:lpstr>Доля спортсменов, включенных в спортивные сборные команды Республики Хакасия на 2018 год, от организаций, осуществляющих спортивную подготовку</vt:lpstr>
      <vt:lpstr>Доля спортсменов , входивших в спортивные сборные команды  Республики Хакасия, от общего числа занимающихся</vt:lpstr>
      <vt:lpstr>Доля спортсменов , входивших в спортивные сборные команды  Республики Хакасия, от общего числа занимающихся</vt:lpstr>
      <vt:lpstr>Количество спортсменов в составе спортивных сборных команд Российской Федерации </vt:lpstr>
      <vt:lpstr>Количество спортсменов, входивших в спортивные сборные команды Российской Федерации</vt:lpstr>
      <vt:lpstr>Количество спортсменов, входивших в спортивные сборные команды Российской Федерации</vt:lpstr>
      <vt:lpstr>Лучшие спортивные организации по подготовке спортсменов в сборные команды Российской Федерации по итогам 2018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</dc:title>
  <dc:creator>Анастасия</dc:creator>
  <cp:lastModifiedBy>12</cp:lastModifiedBy>
  <cp:revision>264</cp:revision>
  <dcterms:created xsi:type="dcterms:W3CDTF">2018-04-21T04:45:05Z</dcterms:created>
  <dcterms:modified xsi:type="dcterms:W3CDTF">2019-04-16T03:37:13Z</dcterms:modified>
</cp:coreProperties>
</file>